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  <p:sldMasterId id="2147483702" r:id="rId5"/>
    <p:sldMasterId id="2147483648" r:id="rId6"/>
  </p:sldMasterIdLst>
  <p:notesMasterIdLst>
    <p:notesMasterId r:id="rId17"/>
  </p:notesMasterIdLst>
  <p:sldIdLst>
    <p:sldId id="257" r:id="rId7"/>
    <p:sldId id="536" r:id="rId8"/>
    <p:sldId id="280" r:id="rId9"/>
    <p:sldId id="278" r:id="rId10"/>
    <p:sldId id="277" r:id="rId11"/>
    <p:sldId id="290" r:id="rId12"/>
    <p:sldId id="285" r:id="rId13"/>
    <p:sldId id="538" r:id="rId14"/>
    <p:sldId id="534" r:id="rId15"/>
    <p:sldId id="26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C11"/>
    <a:srgbClr val="F0BCBC"/>
    <a:srgbClr val="F32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246D9-D149-45FE-9DEE-92F4522F5EBA}" v="1" dt="2023-02-24T07:36:27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48" autoAdjust="0"/>
    <p:restoredTop sz="94654"/>
  </p:normalViewPr>
  <p:slideViewPr>
    <p:cSldViewPr snapToGrid="0">
      <p:cViewPr varScale="1">
        <p:scale>
          <a:sx n="99" d="100"/>
          <a:sy n="99" d="100"/>
        </p:scale>
        <p:origin x="20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Remers" userId="S::e.remers@metakids.nl::47f51545-3ccc-4bf1-8caf-e6dd8ab4ea78" providerId="AD" clId="Web-{2BB246D9-D149-45FE-9DEE-92F4522F5EBA}"/>
    <pc:docChg chg="modSld">
      <pc:chgData name="Elena Remers" userId="S::e.remers@metakids.nl::47f51545-3ccc-4bf1-8caf-e6dd8ab4ea78" providerId="AD" clId="Web-{2BB246D9-D149-45FE-9DEE-92F4522F5EBA}" dt="2023-02-24T07:36:27.560" v="0" actId="20577"/>
      <pc:docMkLst>
        <pc:docMk/>
      </pc:docMkLst>
      <pc:sldChg chg="modSp">
        <pc:chgData name="Elena Remers" userId="S::e.remers@metakids.nl::47f51545-3ccc-4bf1-8caf-e6dd8ab4ea78" providerId="AD" clId="Web-{2BB246D9-D149-45FE-9DEE-92F4522F5EBA}" dt="2023-02-24T07:36:27.560" v="0" actId="20577"/>
        <pc:sldMkLst>
          <pc:docMk/>
          <pc:sldMk cId="3087493610" sldId="290"/>
        </pc:sldMkLst>
        <pc:spChg chg="mod">
          <ac:chgData name="Elena Remers" userId="S::e.remers@metakids.nl::47f51545-3ccc-4bf1-8caf-e6dd8ab4ea78" providerId="AD" clId="Web-{2BB246D9-D149-45FE-9DEE-92F4522F5EBA}" dt="2023-02-24T07:36:27.560" v="0" actId="20577"/>
          <ac:spMkLst>
            <pc:docMk/>
            <pc:sldMk cId="3087493610" sldId="290"/>
            <ac:spMk id="2" creationId="{83BC81F0-309B-7377-2FA1-B416F631D9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E29FD-A493-458C-9488-6F40A6CD7282}" type="datetimeFigureOut">
              <a:t>23-2-2023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F19C8-FF1C-45B5-B86C-12FEDDFC2BF5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35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EB49-DFBA-A842-9148-DF19D97E9BC0}" type="datetime1">
              <a:rPr lang="nl-NL" smtClean="0"/>
              <a:t>23-2-2023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5B43-9E3F-3F4B-9441-9384D49030B4}" type="datetime1">
              <a:rPr lang="nl-NL" smtClean="0"/>
              <a:t>23-2-2023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DC76-EA25-7041-ACE6-E284747224EA}" type="datetime1">
              <a:rPr lang="nl-NL" smtClean="0"/>
              <a:t>23-2-2023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E6716-CD20-8D9C-E730-F9AA6374A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77A77E-F950-32E5-1465-A5629FF9A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A900F-D27C-142F-A10D-36E11AD9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6A3D-9FB6-3448-A051-CF6BEC0121D5}" type="datetime1">
              <a:rPr lang="nl-NL" smtClean="0"/>
              <a:t>23-2-2023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11F49C-7D69-A072-EEE1-D55873E3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DCA82D-ABA4-39C1-1BAA-81657162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9D32-9550-4D13-B800-EC13120F16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83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FB318-E728-716F-2C6A-2AFBA7CC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EFD1B1-93A2-EFF6-CE0C-3AFE2319F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E369EA-1736-DED6-6C67-56AF7605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F03F-F580-BD4C-B824-9F2AF0E24C99}" type="datetime1">
              <a:rPr lang="nl-NL" smtClean="0"/>
              <a:t>23-2-2023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C9B763-1B3F-B41D-03C9-4E91DF07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9DD23B-094F-B72A-E960-07ABCB74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9D32-9550-4D13-B800-EC13120F16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52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FCD99-DF59-2DF0-AF66-DD0B4C37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3389A5-9EFF-4AA7-AA7A-1BCC0870A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AFD9E0-ED2F-8F0B-96EE-F06146DB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9BB1-4502-034C-824D-F029FF9488FE}" type="datetime1">
              <a:rPr lang="nl-NL" smtClean="0"/>
              <a:t>23-2-2023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2992EC-C230-25CA-7FED-105BB0F4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4A7F1C-1777-17F3-B6DA-7C427371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9D32-9550-4D13-B800-EC13120F16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31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14CE8-A7B3-6E3C-66DF-8FD48998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E26C25-6D56-312E-730D-A00A4AB7B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18C816-A79C-D298-9AEF-A4D9A79F2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CB65B8-FDA0-CB75-AB52-B184F0EB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6C13-85DD-694D-856B-A7294216D049}" type="datetime1">
              <a:rPr lang="nl-NL" smtClean="0"/>
              <a:t>23-2-2023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8FF56BE-CB79-0083-D237-23447B51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14B646-723D-001A-8933-B3978AD3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9D32-9550-4D13-B800-EC13120F16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45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7FAE8-3E90-040E-1614-9400B8BC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F24E44-E767-7F26-9958-B15574C35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8D6986-A7D8-0285-1B24-091F4A9E5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1661F93-E3D4-6FBE-57F3-E5F4B2392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D8746B1-08F5-6078-3569-B741690510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D96ED43-3B5A-0606-AA2F-52808DFDA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604E-C4F2-F445-BBA0-177CB7BC0F05}" type="datetime1">
              <a:rPr lang="nl-NL" smtClean="0"/>
              <a:t>23-2-2023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3862BF-97DA-7A49-438E-004DAD2F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11F2464-1F25-EA9B-9137-04BE3F84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9D32-9550-4D13-B800-EC13120F16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782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157B1-80AD-3A97-F60B-D2F5A770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5DC8FB3-20F1-6875-E429-5732269D3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387-FD2A-8545-9CA3-5DE201C9BC29}" type="datetime1">
              <a:rPr lang="nl-NL" smtClean="0"/>
              <a:t>23-2-2023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D9F760-4672-64C0-0D9F-CA25AA15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918EFE-D78D-E096-3CA3-1CBA0081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9D32-9550-4D13-B800-EC13120F16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050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910427B-E16C-EA1B-BC72-C892A159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C691-F59B-0442-AC3C-02E4268CC16B}" type="datetime1">
              <a:rPr lang="nl-NL" smtClean="0"/>
              <a:t>23-2-2023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ADEAF3-7D76-8742-0BA2-7BFC5B79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383B39-37C8-0E2F-2668-6D6399A2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9D32-9550-4D13-B800-EC13120F16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132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CD8CB-9006-0397-4606-DCADE2D4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8E1A9-D29E-DC72-0F6D-D266F8FF7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15DD9A-EF79-15F1-5F5B-4D31F4AAE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34359A-A94D-B1B4-F06C-CA45ABFB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7841-1D75-8A42-B565-EA313741ED2F}" type="datetime1">
              <a:rPr lang="nl-NL" smtClean="0"/>
              <a:t>23-2-2023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317543-9F47-9CA9-5078-B910CDE4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574FA0-C331-B5C2-3C4B-5B58BACA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9D32-9550-4D13-B800-EC13120F16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61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FCB-3FA1-C949-932B-46EE88E67C8B}" type="datetime1">
              <a:rPr lang="nl-NL" smtClean="0"/>
              <a:t>23-2-2023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1FA8F-17F6-B5EF-D358-17FFCBFF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08C6D81-145E-8B0E-ED1F-75CD46E4A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FD3CC23-5FAC-CD4F-AB32-A46BBD5C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E94398-49FD-05FB-F705-ED0219F4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5E46-0ED6-FA4D-B25C-B71F6D76E56D}" type="datetime1">
              <a:rPr lang="nl-NL" smtClean="0"/>
              <a:t>23-2-2023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16D223-37BD-563D-2482-651B9DE7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A951AF-BED7-9D42-0914-C076075C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9D32-9550-4D13-B800-EC13120F16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410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DFDB0-EA76-3D99-4999-72E994C2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3FA978-B77C-8D67-EEC0-5A858A466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244AA3-3879-DE06-46AA-5A6EA66B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8283-9865-6941-A784-995EF4236D8B}" type="datetime1">
              <a:rPr lang="nl-NL" smtClean="0"/>
              <a:t>23-2-2023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7292F2-E49A-26D6-A9C0-D384FD1B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E91695-1CC2-4338-6CD6-54D04796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9D32-9550-4D13-B800-EC13120F16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220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DADCE36-2E96-22A3-85D0-82A720370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F8CA25-7EBC-3D9A-1F06-4F11C185A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B10A15-4E1D-6BE3-3303-B1C859ED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EAA0-E98C-874D-A252-36E139DDD1E7}" type="datetime1">
              <a:rPr lang="nl-NL" smtClean="0"/>
              <a:t>23-2-2023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DFB6F8-5CB8-0211-D93C-D436B287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C899A4-3D6D-7F3D-069E-CE950761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9D32-9550-4D13-B800-EC13120F16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9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ge slid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26F1FBA-1C79-BD41-9EC9-32ED3C96B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75" y="5375275"/>
            <a:ext cx="731838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837312" y="785455"/>
            <a:ext cx="5808815" cy="641902"/>
          </a:xfrm>
        </p:spPr>
        <p:txBody>
          <a:bodyPr anchor="t"/>
          <a:lstStyle/>
          <a:p>
            <a:r>
              <a:rPr lang="en-GB" dirty="0" err="1"/>
              <a:t>Lege</a:t>
            </a:r>
            <a:r>
              <a:rPr lang="en-GB" dirty="0"/>
              <a:t> slide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77387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A123-3E00-1D43-8F0A-D0CC65E24A64}" type="datetime1">
              <a:rPr lang="nl-NL" smtClean="0"/>
              <a:t>23-2-2023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A828-C4C3-4238-B4B2-AB5ED8AAB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595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E025-C400-0041-A5D3-AD78349D3E5E}" type="datetime1">
              <a:rPr lang="nl-NL" smtClean="0"/>
              <a:t>23-2-2023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A828-C4C3-4238-B4B2-AB5ED8AAB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569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3E11-6F3F-4C49-AD58-659E4103F137}" type="datetime1">
              <a:rPr lang="nl-NL" smtClean="0"/>
              <a:t>23-2-2023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A828-C4C3-4238-B4B2-AB5ED8AAB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839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A8E6-8D2C-184F-B483-1EC52CCC7486}" type="datetime1">
              <a:rPr lang="nl-NL" smtClean="0"/>
              <a:t>23-2-2023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A828-C4C3-4238-B4B2-AB5ED8AAB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594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742B-4168-8748-9C12-94487D0B3661}" type="datetime1">
              <a:rPr lang="nl-NL" smtClean="0"/>
              <a:t>23-2-2023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A828-C4C3-4238-B4B2-AB5ED8AAB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881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83E1-3707-9F44-9C69-42C235ACD544}" type="datetime1">
              <a:rPr lang="nl-NL" smtClean="0"/>
              <a:t>23-2-2023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A828-C4C3-4238-B4B2-AB5ED8AAB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62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9460-228B-E546-9411-BD966681B4A9}" type="datetime1">
              <a:rPr lang="nl-NL" smtClean="0"/>
              <a:t>23-2-2023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4FC0-7DCA-534B-A30A-B72A7BF29F1E}" type="datetime1">
              <a:rPr lang="nl-NL" smtClean="0"/>
              <a:t>23-2-2023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A828-C4C3-4238-B4B2-AB5ED8AAB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73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C51B-6E80-9940-8218-1BF5CB95385E}" type="datetime1">
              <a:rPr lang="nl-NL" smtClean="0"/>
              <a:t>23-2-2023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A828-C4C3-4238-B4B2-AB5ED8AAB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774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76AD-E9C7-6D40-8CA0-57E2FA84D975}" type="datetime1">
              <a:rPr lang="nl-NL" smtClean="0"/>
              <a:t>23-2-2023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A828-C4C3-4238-B4B2-AB5ED8AAB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320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05A0-E62A-8E4F-B849-0DE6909BA8CA}" type="datetime1">
              <a:rPr lang="nl-NL" smtClean="0"/>
              <a:t>23-2-2023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A828-C4C3-4238-B4B2-AB5ED8AAB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834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D386-F876-EE46-9881-65CE0CDC72F2}" type="datetime1">
              <a:rPr lang="nl-NL" smtClean="0"/>
              <a:t>23-2-2023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A828-C4C3-4238-B4B2-AB5ED8AAB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45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7454-F081-DF41-8502-8F9649EF74DD}" type="datetime1">
              <a:rPr lang="nl-NL" smtClean="0"/>
              <a:t>23-2-2023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AF17-5908-FE4C-A6DD-B25837FC836C}" type="datetime1">
              <a:rPr lang="nl-NL" smtClean="0"/>
              <a:t>23-2-2023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F87A-DCC7-604B-B759-2D92EE945BC7}" type="datetime1">
              <a:rPr lang="nl-NL" smtClean="0"/>
              <a:t>23-2-2023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0368-9CFD-6048-BF24-A763DA103CC3}" type="datetime1">
              <a:rPr lang="nl-NL" smtClean="0"/>
              <a:t>23-2-2023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065C-77A6-7246-8A1B-E12F575CC8EE}" type="datetime1">
              <a:rPr lang="nl-NL" smtClean="0"/>
              <a:t>23-2-2023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801D-100E-A148-B251-A2610F4B7A95}" type="datetime1">
              <a:rPr lang="nl-NL" smtClean="0"/>
              <a:t>23-2-2023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86244-2874-9644-AB6D-A642C0FBF027}" type="datetime1">
              <a:rPr lang="nl-NL" smtClean="0"/>
              <a:t>23-2-2023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F364D2B-B5E9-AFD4-82C1-5D813DCB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C09B75-92D2-F3E9-0104-B46C8C6F7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2FF320-4E96-3E49-A219-CEA32D352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D28B5-7335-2946-AB07-A10374EEFDAE}" type="datetime1">
              <a:rPr lang="nl-NL" smtClean="0"/>
              <a:t>23-2-2023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46F3CB-ECB9-1792-A8E1-80676FE23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780F30-1AD6-AF0C-A6E4-85982C666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29D32-9550-4D13-B800-EC13120F16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87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5A605-B4B1-5547-A9C3-7B9770ECCE20}" type="datetime1">
              <a:rPr lang="nl-NL" smtClean="0"/>
              <a:t>23-2-2023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A828-C4C3-4238-B4B2-AB5ED8AAB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9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8_UMblSAmrs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tFrsYaah1Po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FA9D0E-796A-D9DA-DD2D-AFF644255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99" y="643466"/>
            <a:ext cx="480040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4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3BC81F0-309B-7377-2FA1-B416F631D9CD}"/>
              </a:ext>
            </a:extLst>
          </p:cNvPr>
          <p:cNvSpPr/>
          <p:nvPr/>
        </p:nvSpPr>
        <p:spPr>
          <a:xfrm>
            <a:off x="0" y="0"/>
            <a:ext cx="12192000" cy="5246702"/>
          </a:xfrm>
          <a:prstGeom prst="rect">
            <a:avLst/>
          </a:prstGeom>
          <a:solidFill>
            <a:srgbClr val="EA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F3D2CE1-D8B1-D42E-2668-368C8DD0EB5F}"/>
              </a:ext>
            </a:extLst>
          </p:cNvPr>
          <p:cNvCxnSpPr/>
          <p:nvPr/>
        </p:nvCxnSpPr>
        <p:spPr>
          <a:xfrm>
            <a:off x="905522" y="5246703"/>
            <a:ext cx="1019156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FCDA61A8-1192-6E90-6D9A-82DA34A52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5284602"/>
            <a:ext cx="1573398" cy="1573398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2047BCA7-43A6-3AC1-7BE6-AA8D0D87100E}"/>
              </a:ext>
            </a:extLst>
          </p:cNvPr>
          <p:cNvSpPr/>
          <p:nvPr/>
        </p:nvSpPr>
        <p:spPr>
          <a:xfrm>
            <a:off x="0" y="18951"/>
            <a:ext cx="12192000" cy="5246702"/>
          </a:xfrm>
          <a:prstGeom prst="rect">
            <a:avLst/>
          </a:prstGeom>
          <a:solidFill>
            <a:srgbClr val="EA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Metakids kid.jpg">
            <a:extLst>
              <a:ext uri="{FF2B5EF4-FFF2-40B4-BE49-F238E27FC236}">
                <a16:creationId xmlns:a16="http://schemas.microsoft.com/office/drawing/2014/main" id="{052C23E4-CC54-6F39-9BC8-1D8680D2C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9990" y="-107827"/>
            <a:ext cx="12691980" cy="7073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Metakids logo Rood-Oranje DIAPTXT.pdf">
            <a:extLst>
              <a:ext uri="{FF2B5EF4-FFF2-40B4-BE49-F238E27FC236}">
                <a16:creationId xmlns:a16="http://schemas.microsoft.com/office/drawing/2014/main" id="{8D955DBB-5EC5-80A7-4904-3F9D20CA3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50"/>
            <a:ext cx="3107782" cy="324843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6DF6C27D-3859-FF18-C820-6FD31D5C98E7}"/>
              </a:ext>
            </a:extLst>
          </p:cNvPr>
          <p:cNvSpPr/>
          <p:nvPr/>
        </p:nvSpPr>
        <p:spPr>
          <a:xfrm>
            <a:off x="-109089" y="6071301"/>
            <a:ext cx="7790413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Stop </a:t>
            </a:r>
            <a:r>
              <a:rPr lang="nl-NL"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metabole ziekten.</a:t>
            </a:r>
            <a:endParaRPr lang="nl-NL" sz="4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600" dirty="0">
              <a:solidFill>
                <a:schemeClr val="bg1"/>
              </a:solidFill>
              <a:latin typeface="Open Sans Regular"/>
              <a:ea typeface="Open Sans Regular"/>
              <a:cs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9189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3BC81F0-309B-7377-2FA1-B416F631D9CD}"/>
              </a:ext>
            </a:extLst>
          </p:cNvPr>
          <p:cNvSpPr/>
          <p:nvPr/>
        </p:nvSpPr>
        <p:spPr>
          <a:xfrm>
            <a:off x="0" y="0"/>
            <a:ext cx="12192000" cy="5486401"/>
          </a:xfrm>
          <a:prstGeom prst="rect">
            <a:avLst/>
          </a:prstGeom>
          <a:solidFill>
            <a:srgbClr val="D30C1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70000"/>
              </a:lnSpc>
            </a:pPr>
            <a:r>
              <a:rPr lang="nl-NL" sz="2400" dirty="0"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endParaRPr lang="nl-NL" dirty="0">
              <a:cs typeface="Calibri"/>
            </a:endParaRP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B62F23E8-2366-BCC1-63FB-810962CE4F5A}"/>
              </a:ext>
            </a:extLst>
          </p:cNvPr>
          <p:cNvSpPr txBox="1">
            <a:spLocks/>
          </p:cNvSpPr>
          <p:nvPr/>
        </p:nvSpPr>
        <p:spPr>
          <a:xfrm>
            <a:off x="1206918" y="520768"/>
            <a:ext cx="9778164" cy="641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verhaal van Olivier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76C9FE5-CF45-4ECF-79C3-D15580463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757" y="5907783"/>
            <a:ext cx="818243" cy="950217"/>
          </a:xfrm>
          <a:prstGeom prst="rect">
            <a:avLst/>
          </a:prstGeom>
        </p:spPr>
      </p:pic>
      <p:pic>
        <p:nvPicPr>
          <p:cNvPr id="3" name="Onlinemedia 2" descr="Filmportret: Olivier">
            <a:hlinkClick r:id="" action="ppaction://media"/>
            <a:extLst>
              <a:ext uri="{FF2B5EF4-FFF2-40B4-BE49-F238E27FC236}">
                <a16:creationId xmlns:a16="http://schemas.microsoft.com/office/drawing/2014/main" id="{3E2E94B9-D610-B0AA-1C57-9210EF7BD7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15270" y="1423344"/>
            <a:ext cx="6161460" cy="34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3BC81F0-309B-7377-2FA1-B416F631D9CD}"/>
              </a:ext>
            </a:extLst>
          </p:cNvPr>
          <p:cNvSpPr/>
          <p:nvPr/>
        </p:nvSpPr>
        <p:spPr>
          <a:xfrm>
            <a:off x="0" y="0"/>
            <a:ext cx="12192000" cy="5486401"/>
          </a:xfrm>
          <a:prstGeom prst="rect">
            <a:avLst/>
          </a:prstGeom>
          <a:solidFill>
            <a:srgbClr val="D30C1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70000"/>
              </a:lnSpc>
            </a:pPr>
            <a:r>
              <a:rPr lang="nl-NL" sz="2400" dirty="0"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endParaRPr lang="nl-NL" dirty="0">
              <a:cs typeface="Calibri"/>
            </a:endParaRP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B62F23E8-2366-BCC1-63FB-810962CE4F5A}"/>
              </a:ext>
            </a:extLst>
          </p:cNvPr>
          <p:cNvSpPr txBox="1">
            <a:spLocks/>
          </p:cNvSpPr>
          <p:nvPr/>
        </p:nvSpPr>
        <p:spPr>
          <a:xfrm>
            <a:off x="758745" y="547918"/>
            <a:ext cx="9778164" cy="641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Inhoudsopgave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C8C26CB-1D0A-47D5-5F76-1647C17A6969}"/>
              </a:ext>
            </a:extLst>
          </p:cNvPr>
          <p:cNvSpPr txBox="1"/>
          <p:nvPr/>
        </p:nvSpPr>
        <p:spPr>
          <a:xfrm>
            <a:off x="758745" y="1465545"/>
            <a:ext cx="112859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 zijn wij?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metabole ziekten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Missie &amp; visie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willen we bereiken?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 welke manier kunt u helpen?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Onderzoek is dé oplossing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76C9FE5-CF45-4ECF-79C3-D15580463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757" y="5907783"/>
            <a:ext cx="818243" cy="9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6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3BC81F0-309B-7377-2FA1-B416F631D9CD}"/>
              </a:ext>
            </a:extLst>
          </p:cNvPr>
          <p:cNvSpPr/>
          <p:nvPr/>
        </p:nvSpPr>
        <p:spPr>
          <a:xfrm>
            <a:off x="0" y="-1"/>
            <a:ext cx="12192000" cy="5486401"/>
          </a:xfrm>
          <a:prstGeom prst="rect">
            <a:avLst/>
          </a:prstGeom>
          <a:solidFill>
            <a:srgbClr val="D30C1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</a:pPr>
            <a:endParaRPr lang="nl-NL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Stichting </a:t>
            </a:r>
            <a:r>
              <a:rPr lang="nl-NL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Metakids</a:t>
            </a:r>
            <a:r>
              <a:rPr lang="nl-N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opgericht in 2005. 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 professionele organisatie met een landelijk netwerk van vrijwilligers, ambassadeurs en betrokkenen.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 werven we fondsen voor onderzoek en maken we metabole ziekten bekend.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600" b="0" i="0" u="none" strike="noStrike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Wetenschappelijke Adviesraad (WAR) beoordeelt alle onderzoeksvoorstellen.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care naar cure.</a:t>
            </a:r>
          </a:p>
          <a:p>
            <a:pPr algn="ctr"/>
            <a:br>
              <a:rPr lang="nl-NL" dirty="0">
                <a:latin typeface="Open Sans Regular"/>
                <a:cs typeface="Open Sans Regular"/>
              </a:rPr>
            </a:br>
            <a:br>
              <a:rPr lang="nl-NL" sz="2400" u="sng" dirty="0">
                <a:latin typeface="Open Sans Regular"/>
                <a:cs typeface="Open Sans Regular"/>
              </a:rPr>
            </a:br>
            <a:endParaRPr lang="nl-NL" dirty="0">
              <a:cs typeface="Calibri"/>
            </a:endParaRP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B62F23E8-2366-BCC1-63FB-810962CE4F5A}"/>
              </a:ext>
            </a:extLst>
          </p:cNvPr>
          <p:cNvSpPr txBox="1">
            <a:spLocks/>
          </p:cNvSpPr>
          <p:nvPr/>
        </p:nvSpPr>
        <p:spPr>
          <a:xfrm>
            <a:off x="758745" y="547918"/>
            <a:ext cx="9778164" cy="641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 zijn wij?</a:t>
            </a:r>
          </a:p>
        </p:txBody>
      </p:sp>
      <p:pic>
        <p:nvPicPr>
          <p:cNvPr id="1026" name="Picture 2" descr="Afbeeldingsresultaat voor CBF keurmerk">
            <a:extLst>
              <a:ext uri="{FF2B5EF4-FFF2-40B4-BE49-F238E27FC236}">
                <a16:creationId xmlns:a16="http://schemas.microsoft.com/office/drawing/2014/main" id="{B9014D75-CCDC-5674-F10E-C3D3B091F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77" y="5779891"/>
            <a:ext cx="23050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761668-B2DD-224D-3BEE-E7B207CA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51" y="5919591"/>
            <a:ext cx="9906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E2676A8-44AC-D2D2-7634-F45FD08B4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757" y="5907783"/>
            <a:ext cx="818243" cy="9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5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CE99A16-73A3-03AC-E961-5C67844DD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/>
          <a:stretch/>
        </p:blipFill>
        <p:spPr>
          <a:xfrm>
            <a:off x="202094" y="949031"/>
            <a:ext cx="6295868" cy="587424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BFB8D10-996F-989D-7AF1-9980A0BFF25F}"/>
              </a:ext>
            </a:extLst>
          </p:cNvPr>
          <p:cNvSpPr txBox="1"/>
          <p:nvPr/>
        </p:nvSpPr>
        <p:spPr>
          <a:xfrm>
            <a:off x="202094" y="302700"/>
            <a:ext cx="11760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D30C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metabole ziekten</a:t>
            </a:r>
          </a:p>
        </p:txBody>
      </p:sp>
      <p:pic>
        <p:nvPicPr>
          <p:cNvPr id="11" name="Onlinemedia 10" descr="Metakids video: wat zijn metabole ziekten nou precies?">
            <a:hlinkClick r:id="" action="ppaction://media"/>
            <a:extLst>
              <a:ext uri="{FF2B5EF4-FFF2-40B4-BE49-F238E27FC236}">
                <a16:creationId xmlns:a16="http://schemas.microsoft.com/office/drawing/2014/main" id="{6D19C942-A63F-7919-4A00-953A31405C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28904" y="3170042"/>
            <a:ext cx="3573489" cy="201902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3B33EBB-A913-C32E-2435-9398327267FA}"/>
              </a:ext>
            </a:extLst>
          </p:cNvPr>
          <p:cNvSpPr txBox="1"/>
          <p:nvPr/>
        </p:nvSpPr>
        <p:spPr>
          <a:xfrm>
            <a:off x="7468943" y="2455652"/>
            <a:ext cx="472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D30C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Video: </a:t>
            </a:r>
            <a:r>
              <a:rPr lang="nl-NL" sz="1600" i="1" dirty="0">
                <a:solidFill>
                  <a:srgbClr val="D30C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zijn metabole ziekten nou precies?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4313F0-65BD-DA1F-57ED-2D4234089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757" y="5907783"/>
            <a:ext cx="818243" cy="9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3BC81F0-309B-7377-2FA1-B416F631D9CD}"/>
              </a:ext>
            </a:extLst>
          </p:cNvPr>
          <p:cNvSpPr/>
          <p:nvPr/>
        </p:nvSpPr>
        <p:spPr>
          <a:xfrm>
            <a:off x="0" y="-37678"/>
            <a:ext cx="12192000" cy="5246702"/>
          </a:xfrm>
          <a:prstGeom prst="rect">
            <a:avLst/>
          </a:prstGeom>
          <a:solidFill>
            <a:srgbClr val="D30C1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 dirty="0">
              <a:latin typeface="Open Sans Regular"/>
              <a:cs typeface="Open Sans Regular"/>
            </a:endParaRPr>
          </a:p>
          <a:p>
            <a:pPr algn="ctr"/>
            <a:endParaRPr lang="nl-NL" dirty="0">
              <a:latin typeface="Open Sans Regular"/>
              <a:cs typeface="Open Sans Regular"/>
            </a:endParaRPr>
          </a:p>
          <a:p>
            <a:pPr algn="ctr"/>
            <a:endParaRPr lang="nl-NL" dirty="0">
              <a:latin typeface="Open Sans Regular"/>
              <a:cs typeface="Open Sans Regular"/>
            </a:endParaRPr>
          </a:p>
          <a:p>
            <a:pPr algn="ctr"/>
            <a:endParaRPr lang="nl-NL" dirty="0">
              <a:cs typeface="Open Sans Regular"/>
            </a:endParaRPr>
          </a:p>
          <a:p>
            <a:pPr algn="ctr"/>
            <a:endParaRPr lang="nl-NL" dirty="0">
              <a:cs typeface="Open Sans Regular"/>
            </a:endParaRPr>
          </a:p>
          <a:p>
            <a:pPr lvl="1">
              <a:lnSpc>
                <a:spcPct val="150000"/>
              </a:lnSpc>
            </a:pPr>
            <a:r>
              <a:rPr lang="nl-NL" sz="1600" b="1" dirty="0">
                <a:solidFill>
                  <a:schemeClr val="bg1"/>
                </a:solidFill>
                <a:effectLst/>
                <a:latin typeface="Open Sans"/>
                <a:ea typeface="Open Sans"/>
                <a:cs typeface="Open Sans"/>
              </a:rPr>
              <a:t>Missie</a:t>
            </a:r>
            <a:br>
              <a:rPr lang="nl-N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Metakids</a:t>
            </a:r>
            <a:r>
              <a:rPr lang="nl-NL" sz="16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strijdt voor een wereld waar geen kind meer mag meer (over)lijden aan een metabole ziekte</a:t>
            </a:r>
            <a:br>
              <a:rPr lang="nl-N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600" b="1" dirty="0">
                <a:solidFill>
                  <a:schemeClr val="bg1"/>
                </a:solidFill>
                <a:effectLst/>
                <a:latin typeface="Open Sans"/>
                <a:ea typeface="Open Sans"/>
                <a:cs typeface="Open Sans"/>
              </a:rPr>
              <a:t>Visie</a:t>
            </a:r>
            <a:br>
              <a:rPr lang="nl-N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600" dirty="0">
                <a:solidFill>
                  <a:schemeClr val="bg1"/>
                </a:solidFill>
                <a:effectLst/>
                <a:latin typeface="Open Sans"/>
                <a:ea typeface="Open Sans"/>
                <a:cs typeface="Open Sans"/>
              </a:rPr>
              <a:t>Onderzoek en bewustwording zijn de oplossing. Voldoende onderzoek maakt vrijwel alle metabole ziekten binnen 25 jaar behandelbaar en biedt kinderen kwaliteit van leven en hoop op de toekomst. </a:t>
            </a:r>
            <a:br>
              <a:rPr lang="nl-N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600" dirty="0">
                <a:solidFill>
                  <a:schemeClr val="bg1"/>
                </a:solidFill>
                <a:effectLst/>
                <a:latin typeface="Open Sans"/>
                <a:ea typeface="Open Sans"/>
                <a:cs typeface="Open Sans"/>
              </a:rPr>
              <a:t> </a:t>
            </a:r>
            <a:br>
              <a:rPr lang="nl-N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F3D2CE1-D8B1-D42E-2668-368C8DD0EB5F}"/>
              </a:ext>
            </a:extLst>
          </p:cNvPr>
          <p:cNvCxnSpPr/>
          <p:nvPr/>
        </p:nvCxnSpPr>
        <p:spPr>
          <a:xfrm>
            <a:off x="884257" y="5209024"/>
            <a:ext cx="1019156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ndertitel 2">
            <a:extLst>
              <a:ext uri="{FF2B5EF4-FFF2-40B4-BE49-F238E27FC236}">
                <a16:creationId xmlns:a16="http://schemas.microsoft.com/office/drawing/2014/main" id="{B62F23E8-2366-BCC1-63FB-810962CE4F5A}"/>
              </a:ext>
            </a:extLst>
          </p:cNvPr>
          <p:cNvSpPr txBox="1">
            <a:spLocks/>
          </p:cNvSpPr>
          <p:nvPr/>
        </p:nvSpPr>
        <p:spPr>
          <a:xfrm>
            <a:off x="758745" y="756266"/>
            <a:ext cx="9778164" cy="641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Missie &amp; visie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713B626-7B0C-7B31-7DCD-6388680D3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757" y="5907783"/>
            <a:ext cx="818243" cy="9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9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3BC81F0-309B-7377-2FA1-B416F631D9CD}"/>
              </a:ext>
            </a:extLst>
          </p:cNvPr>
          <p:cNvSpPr/>
          <p:nvPr/>
        </p:nvSpPr>
        <p:spPr>
          <a:xfrm>
            <a:off x="0" y="0"/>
            <a:ext cx="12192000" cy="5246702"/>
          </a:xfrm>
          <a:prstGeom prst="rect">
            <a:avLst/>
          </a:prstGeom>
          <a:solidFill>
            <a:srgbClr val="D30C1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 dirty="0">
              <a:latin typeface="Open Sans Regular"/>
              <a:cs typeface="Open Sans Regular"/>
            </a:endParaRPr>
          </a:p>
          <a:p>
            <a:pPr algn="ctr"/>
            <a:endParaRPr lang="nl-NL" dirty="0">
              <a:latin typeface="Open Sans Regular"/>
              <a:cs typeface="Open Sans Regular"/>
            </a:endParaRPr>
          </a:p>
          <a:p>
            <a:pPr algn="ctr"/>
            <a:endParaRPr lang="nl-NL" dirty="0">
              <a:latin typeface="Open Sans Regular"/>
              <a:cs typeface="Open Sans Regular"/>
            </a:endParaRPr>
          </a:p>
          <a:p>
            <a:pPr algn="ctr"/>
            <a:endParaRPr lang="nl-NL" dirty="0">
              <a:cs typeface="Open Sans Regular"/>
            </a:endParaRPr>
          </a:p>
          <a:p>
            <a:pPr algn="ctr"/>
            <a:endParaRPr lang="nl-NL" dirty="0">
              <a:cs typeface="Open Sans Regular"/>
            </a:endParaRPr>
          </a:p>
          <a:p>
            <a:pPr marL="742950" lvl="1" indent="-285750" algn="ctr">
              <a:buFont typeface="Wingdings" pitchFamily="2" charset="2"/>
              <a:buChar char="§"/>
            </a:pPr>
            <a:endParaRPr lang="nl-NL" dirty="0">
              <a:cs typeface="Open Sans Regular"/>
            </a:endParaRPr>
          </a:p>
          <a:p>
            <a:br>
              <a:rPr lang="nl-NL" dirty="0">
                <a:latin typeface="Open Sans Regular"/>
                <a:cs typeface="Open Sans Regular"/>
              </a:rPr>
            </a:br>
            <a:br>
              <a:rPr lang="nl-NL" sz="2400" dirty="0">
                <a:latin typeface="Open Sans Regular"/>
                <a:cs typeface="Open Sans Regular"/>
              </a:rPr>
            </a:br>
            <a:br>
              <a:rPr lang="nl-NL" dirty="0">
                <a:latin typeface="Open Sans Regular"/>
                <a:cs typeface="Open Sans Regular"/>
              </a:rPr>
            </a:br>
            <a:br>
              <a:rPr lang="nl-NL" sz="2400" u="sng" dirty="0">
                <a:latin typeface="Open Sans Regular"/>
                <a:cs typeface="Open Sans Regular"/>
              </a:rPr>
            </a:br>
            <a:endParaRPr lang="nl-NL" dirty="0">
              <a:cs typeface="Calibri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F3D2CE1-D8B1-D42E-2668-368C8DD0EB5F}"/>
              </a:ext>
            </a:extLst>
          </p:cNvPr>
          <p:cNvCxnSpPr/>
          <p:nvPr/>
        </p:nvCxnSpPr>
        <p:spPr>
          <a:xfrm>
            <a:off x="884257" y="5209024"/>
            <a:ext cx="1019156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ndertitel 2">
            <a:extLst>
              <a:ext uri="{FF2B5EF4-FFF2-40B4-BE49-F238E27FC236}">
                <a16:creationId xmlns:a16="http://schemas.microsoft.com/office/drawing/2014/main" id="{B62F23E8-2366-BCC1-63FB-810962CE4F5A}"/>
              </a:ext>
            </a:extLst>
          </p:cNvPr>
          <p:cNvSpPr txBox="1">
            <a:spLocks/>
          </p:cNvSpPr>
          <p:nvPr/>
        </p:nvSpPr>
        <p:spPr>
          <a:xfrm>
            <a:off x="758745" y="756266"/>
            <a:ext cx="9778164" cy="641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willen we bereiken?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893DAF2-499A-ACFA-9300-38564F1EC32D}"/>
              </a:ext>
            </a:extLst>
          </p:cNvPr>
          <p:cNvSpPr txBox="1"/>
          <p:nvPr/>
        </p:nvSpPr>
        <p:spPr>
          <a:xfrm>
            <a:off x="7190198" y="1857247"/>
            <a:ext cx="45120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Frits </a:t>
            </a:r>
            <a:r>
              <a:rPr lang="nl-NL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Wijburg</a:t>
            </a:r>
            <a:r>
              <a:rPr lang="nl-N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hoogleraar metabole ziekten Amsterdam UMC: </a:t>
            </a:r>
            <a:br>
              <a:rPr lang="nl-N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“Met voldoende geld kunnen we in 2045 vrijwel alle metabole ziekten behandelbaar maken.”</a:t>
            </a:r>
          </a:p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05EF208-4312-B6F3-0027-7B8B4F5E9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49" y="1496523"/>
            <a:ext cx="4203769" cy="45064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AC9BDF1-66F9-6381-F14E-46481EFCA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757" y="5907783"/>
            <a:ext cx="818243" cy="9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8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3BC81F0-309B-7377-2FA1-B416F631D9CD}"/>
              </a:ext>
            </a:extLst>
          </p:cNvPr>
          <p:cNvSpPr/>
          <p:nvPr/>
        </p:nvSpPr>
        <p:spPr>
          <a:xfrm>
            <a:off x="0" y="193183"/>
            <a:ext cx="12192000" cy="5246702"/>
          </a:xfrm>
          <a:prstGeom prst="rect">
            <a:avLst/>
          </a:prstGeom>
          <a:solidFill>
            <a:srgbClr val="D30C1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 dirty="0">
              <a:latin typeface="Open Sans Regular"/>
              <a:cs typeface="Open Sans Regular"/>
            </a:endParaRPr>
          </a:p>
          <a:p>
            <a:pPr algn="ctr"/>
            <a:endParaRPr lang="nl-NL" dirty="0">
              <a:latin typeface="Open Sans Regular"/>
              <a:cs typeface="Open Sans Regular"/>
            </a:endParaRPr>
          </a:p>
          <a:p>
            <a:pPr algn="ctr"/>
            <a:endParaRPr lang="nl-NL" dirty="0">
              <a:cs typeface="Open Sans Regular"/>
            </a:endParaRPr>
          </a:p>
          <a:p>
            <a:pPr marL="742950" lvl="1" indent="-285750" algn="ctr">
              <a:buFont typeface="Wingdings" pitchFamily="2" charset="2"/>
              <a:buChar char="§"/>
            </a:pPr>
            <a:endParaRPr lang="nl-NL" dirty="0">
              <a:cs typeface="Open Sans Regular"/>
            </a:endParaRPr>
          </a:p>
          <a:p>
            <a:br>
              <a:rPr lang="nl-NL" dirty="0">
                <a:latin typeface="Open Sans Regular"/>
                <a:cs typeface="Open Sans Regular"/>
              </a:rPr>
            </a:br>
            <a:br>
              <a:rPr lang="nl-NL" sz="2400" dirty="0">
                <a:latin typeface="Open Sans Regular"/>
                <a:cs typeface="Open Sans Regular"/>
              </a:rPr>
            </a:br>
            <a:br>
              <a:rPr lang="nl-NL" dirty="0">
                <a:latin typeface="Open Sans Regular"/>
                <a:cs typeface="Open Sans Regular"/>
              </a:rPr>
            </a:br>
            <a:br>
              <a:rPr lang="nl-NL" sz="2400" u="sng" dirty="0">
                <a:latin typeface="Open Sans Regular"/>
                <a:cs typeface="Open Sans Regular"/>
              </a:rPr>
            </a:br>
            <a:endParaRPr lang="nl-NL" dirty="0">
              <a:cs typeface="Calibri"/>
            </a:endParaRP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B62F23E8-2366-BCC1-63FB-810962CE4F5A}"/>
              </a:ext>
            </a:extLst>
          </p:cNvPr>
          <p:cNvSpPr txBox="1">
            <a:spLocks/>
          </p:cNvSpPr>
          <p:nvPr/>
        </p:nvSpPr>
        <p:spPr>
          <a:xfrm>
            <a:off x="1206918" y="726455"/>
            <a:ext cx="9778164" cy="641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 welke manier kunt u helpen?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C9BDF1-66F9-6381-F14E-46481EFCA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757" y="5907783"/>
            <a:ext cx="818243" cy="950217"/>
          </a:xfrm>
          <a:prstGeom prst="rect">
            <a:avLst/>
          </a:prstGeom>
        </p:spPr>
      </p:pic>
      <p:pic>
        <p:nvPicPr>
          <p:cNvPr id="17" name="Afbeelding 16" descr="Afbeelding met tekst, persoon, binnen, baby&#10;&#10;Automatisch gegenereerde beschrijving">
            <a:extLst>
              <a:ext uri="{FF2B5EF4-FFF2-40B4-BE49-F238E27FC236}">
                <a16:creationId xmlns:a16="http://schemas.microsoft.com/office/drawing/2014/main" id="{19BFFE9C-BB3F-28D3-5317-D698FBD51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8" y="2029024"/>
            <a:ext cx="2206123" cy="2051098"/>
          </a:xfrm>
          <a:prstGeom prst="rect">
            <a:avLst/>
          </a:prstGeom>
        </p:spPr>
      </p:pic>
      <p:pic>
        <p:nvPicPr>
          <p:cNvPr id="19" name="Afbeelding 18" descr="Afbeelding met persoon, weg, rijden, fiets&#10;&#10;Automatisch gegenereerde beschrijving">
            <a:extLst>
              <a:ext uri="{FF2B5EF4-FFF2-40B4-BE49-F238E27FC236}">
                <a16:creationId xmlns:a16="http://schemas.microsoft.com/office/drawing/2014/main" id="{BE04094D-DA85-3B20-29CE-6120C0A07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08" y="2029024"/>
            <a:ext cx="2207946" cy="2051098"/>
          </a:xfrm>
          <a:prstGeom prst="rect">
            <a:avLst/>
          </a:prstGeom>
        </p:spPr>
      </p:pic>
      <p:pic>
        <p:nvPicPr>
          <p:cNvPr id="21" name="Afbeelding 20" descr="Afbeelding met muur, persoon, binnen&#10;&#10;Automatisch gegenereerde beschrijving">
            <a:extLst>
              <a:ext uri="{FF2B5EF4-FFF2-40B4-BE49-F238E27FC236}">
                <a16:creationId xmlns:a16="http://schemas.microsoft.com/office/drawing/2014/main" id="{E9380B73-D3F0-91EE-196B-F84401F2E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01" y="2029024"/>
            <a:ext cx="2194198" cy="2051098"/>
          </a:xfrm>
          <a:prstGeom prst="rect">
            <a:avLst/>
          </a:prstGeom>
        </p:spPr>
      </p:pic>
      <p:pic>
        <p:nvPicPr>
          <p:cNvPr id="23" name="Afbeelding 22" descr="Afbeelding met boom, persoon, vrouw, buiten&#10;&#10;Automatisch gegenereerde beschrijving">
            <a:extLst>
              <a:ext uri="{FF2B5EF4-FFF2-40B4-BE49-F238E27FC236}">
                <a16:creationId xmlns:a16="http://schemas.microsoft.com/office/drawing/2014/main" id="{41BA56C2-E5B7-786C-2C59-ED5776126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46" y="2029023"/>
            <a:ext cx="2194199" cy="2051100"/>
          </a:xfrm>
          <a:prstGeom prst="rect">
            <a:avLst/>
          </a:prstGeom>
        </p:spPr>
      </p:pic>
      <p:pic>
        <p:nvPicPr>
          <p:cNvPr id="25" name="Afbeelding 24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01E122CA-BC05-C15C-D4FF-FBCCF7C9A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65" y="2029023"/>
            <a:ext cx="2203465" cy="205109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D7D774C-21DD-DB71-F5A2-7B54C3722CDC}"/>
              </a:ext>
            </a:extLst>
          </p:cNvPr>
          <p:cNvSpPr txBox="1"/>
          <p:nvPr/>
        </p:nvSpPr>
        <p:spPr>
          <a:xfrm>
            <a:off x="9310843" y="4603377"/>
            <a:ext cx="2472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Scan voor meer informatie.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EE39A0-6197-38F9-B96B-62DBCB7A2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7777" y="5087806"/>
            <a:ext cx="1191986" cy="1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3BC81F0-309B-7377-2FA1-B416F631D9CD}"/>
              </a:ext>
            </a:extLst>
          </p:cNvPr>
          <p:cNvSpPr/>
          <p:nvPr/>
        </p:nvSpPr>
        <p:spPr>
          <a:xfrm>
            <a:off x="0" y="0"/>
            <a:ext cx="12192000" cy="5246702"/>
          </a:xfrm>
          <a:prstGeom prst="rect">
            <a:avLst/>
          </a:prstGeom>
          <a:solidFill>
            <a:srgbClr val="D30C1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 dirty="0">
              <a:latin typeface="Open Sans Regular"/>
              <a:cs typeface="Open Sans Regular"/>
            </a:endParaRPr>
          </a:p>
          <a:p>
            <a:pPr algn="ctr"/>
            <a:endParaRPr lang="nl-NL" dirty="0">
              <a:latin typeface="Open Sans Regular"/>
              <a:cs typeface="Open Sans Regular"/>
            </a:endParaRPr>
          </a:p>
          <a:p>
            <a:pPr lvl="1">
              <a:lnSpc>
                <a:spcPct val="150000"/>
              </a:lnSpc>
            </a:pPr>
            <a:endParaRPr lang="nl-NL" dirty="0">
              <a:latin typeface="Open Sans Regular"/>
              <a:cs typeface="Open Sans Regular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nl-NL" dirty="0"/>
          </a:p>
          <a:p>
            <a:endParaRPr lang="nl-NL" sz="1800" dirty="0"/>
          </a:p>
          <a:p>
            <a:pPr marL="285750" indent="-285750">
              <a:buFont typeface="Wingdings" pitchFamily="2" charset="2"/>
              <a:buChar char="§"/>
            </a:pPr>
            <a:endParaRPr lang="nl-NL" sz="1800" dirty="0"/>
          </a:p>
          <a:p>
            <a:r>
              <a:rPr lang="nl-NL" sz="1600" dirty="0"/>
              <a:t> </a:t>
            </a:r>
            <a:br>
              <a:rPr lang="nl-NL" dirty="0">
                <a:latin typeface="Open Sans Regular"/>
                <a:cs typeface="Open Sans Regular"/>
              </a:rPr>
            </a:br>
            <a:br>
              <a:rPr lang="nl-NL" sz="2400" dirty="0">
                <a:latin typeface="Open Sans Regular"/>
                <a:cs typeface="Open Sans Regular"/>
              </a:rPr>
            </a:br>
            <a:br>
              <a:rPr lang="nl-NL" dirty="0">
                <a:latin typeface="Open Sans Regular"/>
                <a:cs typeface="Open Sans Regular"/>
              </a:rPr>
            </a:br>
            <a:br>
              <a:rPr lang="nl-NL" sz="2400" u="sng" dirty="0">
                <a:latin typeface="Open Sans Regular"/>
                <a:cs typeface="Open Sans Regular"/>
              </a:rPr>
            </a:br>
            <a:endParaRPr lang="nl-NL" dirty="0">
              <a:cs typeface="Calibri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F3D2CE1-D8B1-D42E-2668-368C8DD0EB5F}"/>
              </a:ext>
            </a:extLst>
          </p:cNvPr>
          <p:cNvCxnSpPr/>
          <p:nvPr/>
        </p:nvCxnSpPr>
        <p:spPr>
          <a:xfrm>
            <a:off x="884257" y="5209024"/>
            <a:ext cx="1019156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ndertitel 2">
            <a:extLst>
              <a:ext uri="{FF2B5EF4-FFF2-40B4-BE49-F238E27FC236}">
                <a16:creationId xmlns:a16="http://schemas.microsoft.com/office/drawing/2014/main" id="{B62F23E8-2366-BCC1-63FB-810962CE4F5A}"/>
              </a:ext>
            </a:extLst>
          </p:cNvPr>
          <p:cNvSpPr txBox="1">
            <a:spLocks/>
          </p:cNvSpPr>
          <p:nvPr/>
        </p:nvSpPr>
        <p:spPr>
          <a:xfrm>
            <a:off x="884257" y="2623351"/>
            <a:ext cx="9778164" cy="641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Onderzoek is dé oplossing.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78A0B8-4C34-429D-EDF1-847444191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757" y="5907783"/>
            <a:ext cx="818243" cy="9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554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68aae1-51a0-44be-9c08-621030ac2c2a">
      <Terms xmlns="http://schemas.microsoft.com/office/infopath/2007/PartnerControls"/>
    </lcf76f155ced4ddcb4097134ff3c332f>
    <TaxCatchAll xmlns="cd9340fc-cdea-426e-8727-3a9ae3b495e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ED779A7295B4388045A53AA111FF8" ma:contentTypeVersion="16" ma:contentTypeDescription="Een nieuw document maken." ma:contentTypeScope="" ma:versionID="2f9f5f6cc6419cb55079400c1273a97b">
  <xsd:schema xmlns:xsd="http://www.w3.org/2001/XMLSchema" xmlns:xs="http://www.w3.org/2001/XMLSchema" xmlns:p="http://schemas.microsoft.com/office/2006/metadata/properties" xmlns:ns2="5168aae1-51a0-44be-9c08-621030ac2c2a" xmlns:ns3="cd9340fc-cdea-426e-8727-3a9ae3b495ee" targetNamespace="http://schemas.microsoft.com/office/2006/metadata/properties" ma:root="true" ma:fieldsID="2e1fc42f2548835884fc37abeeb45e31" ns2:_="" ns3:_="">
    <xsd:import namespace="5168aae1-51a0-44be-9c08-621030ac2c2a"/>
    <xsd:import namespace="cd9340fc-cdea-426e-8727-3a9ae3b495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8aae1-51a0-44be-9c08-621030ac2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b6131ea0-3391-4d44-ba9c-560ee6e2b6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340fc-cdea-426e-8727-3a9ae3b495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17450af-bb31-4db0-907f-08249dd0cc28}" ma:internalName="TaxCatchAll" ma:showField="CatchAllData" ma:web="cd9340fc-cdea-426e-8727-3a9ae3b495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8BC4A-E01A-4CC1-9C55-325DFF27C600}">
  <ds:schemaRefs>
    <ds:schemaRef ds:uri="http://schemas.microsoft.com/office/2006/metadata/properties"/>
    <ds:schemaRef ds:uri="http://schemas.microsoft.com/office/infopath/2007/PartnerControls"/>
    <ds:schemaRef ds:uri="5168aae1-51a0-44be-9c08-621030ac2c2a"/>
    <ds:schemaRef ds:uri="cd9340fc-cdea-426e-8727-3a9ae3b495ee"/>
  </ds:schemaRefs>
</ds:datastoreItem>
</file>

<file path=customXml/itemProps2.xml><?xml version="1.0" encoding="utf-8"?>
<ds:datastoreItem xmlns:ds="http://schemas.openxmlformats.org/officeDocument/2006/customXml" ds:itemID="{5FA8BD73-464C-45DB-B2E9-FA47E2FB00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2E836C-D645-4A8A-885C-EB8D36CE7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8aae1-51a0-44be-9c08-621030ac2c2a"/>
    <ds:schemaRef ds:uri="cd9340fc-cdea-426e-8727-3a9ae3b495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228</Words>
  <Application>Microsoft Office PowerPoint</Application>
  <PresentationFormat>Breedbeeld</PresentationFormat>
  <Paragraphs>52</Paragraphs>
  <Slides>10</Slides>
  <Notes>0</Notes>
  <HiddenSlides>0</HiddenSlides>
  <MMClips>2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Kantoorthema</vt:lpstr>
      <vt:lpstr>Kantoorthema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Elena Remers</cp:lastModifiedBy>
  <cp:revision>86</cp:revision>
  <dcterms:created xsi:type="dcterms:W3CDTF">2023-01-30T14:06:49Z</dcterms:created>
  <dcterms:modified xsi:type="dcterms:W3CDTF">2023-02-24T07:36:38Z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0x010100AE0ED779A7295B4388045A53AA111FF8</vt:lpwstr>
  </property>
  <property fmtid="{D5CDD505-2E9C-101B-9397-08002B2CF9AE}" pid="3" name="MediaServiceImageTags">
    <vt:lpwstr/>
  </property>
</Properties>
</file>